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263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6" r:id="rId15"/>
    <p:sldId id="273" r:id="rId16"/>
    <p:sldId id="275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1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64" autoAdjust="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E7515-A9FB-460D-9D8D-6A6924D3C324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1B607-14C5-4FAB-AF57-0FB1E490B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B15D3AE-6826-49D2-B86D-9A0203B9CF63}" type="datetimeFigureOut">
              <a:rPr lang="ru-RU" smtClean="0"/>
              <a:pPr/>
              <a:t>07.06.2023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90074E-5563-40B6-A1EF-EF549B2BC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ocs.cntd.ru/document/9004937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268760"/>
            <a:ext cx="83529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Правовая Основа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местного самоуправления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276872"/>
            <a:ext cx="640871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Font typeface="+mj-lt"/>
              <a:buAutoNum type="romanUcPeriod"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Sakkal Majalla" pitchFamily="2" charset="-78"/>
            </a:endParaRPr>
          </a:p>
          <a:p>
            <a:pPr marL="514350" indent="-514350" algn="ctr"/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Sakkal Majalla" pitchFamily="2" charset="-78"/>
            </a:endParaRPr>
          </a:p>
          <a:p>
            <a:pPr marL="514350" indent="-514350" algn="ctr">
              <a:buFont typeface="+mj-lt"/>
              <a:buAutoNum type="romanUcPeriod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cs typeface="Sakkal Majalla" pitchFamily="2" charset="-78"/>
              </a:rPr>
              <a:t>Федеральные нормативные акты</a:t>
            </a:r>
          </a:p>
          <a:p>
            <a:pPr marL="514350" indent="-514350" algn="ctr">
              <a:buFont typeface="+mj-lt"/>
              <a:buAutoNum type="romanUcPeriod"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Sakkal Majalla" pitchFamily="2" charset="-78"/>
            </a:endParaRPr>
          </a:p>
          <a:p>
            <a:pPr marL="514350" indent="-514350" algn="ctr">
              <a:buFont typeface="+mj-lt"/>
              <a:buAutoNum type="romanUcPeriod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cs typeface="Sakkal Majalla" pitchFamily="2" charset="-78"/>
              </a:rPr>
              <a:t>Нормативные акты субъектов РФ</a:t>
            </a:r>
          </a:p>
          <a:p>
            <a:pPr marL="514350" indent="-514350" algn="ctr">
              <a:buFont typeface="+mj-lt"/>
              <a:buAutoNum type="romanUcPeriod"/>
            </a:pPr>
            <a:endParaRPr 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Sakkal Majalla" pitchFamily="2" charset="-78"/>
            </a:endParaRPr>
          </a:p>
          <a:p>
            <a:pPr marL="514350" indent="-514350" algn="ctr">
              <a:buFont typeface="+mj-lt"/>
              <a:buAutoNum type="romanUcPeriod"/>
            </a:pP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Narrow" pitchFamily="34" charset="0"/>
                <a:cs typeface="Sakkal Majalla" pitchFamily="2" charset="-78"/>
              </a:rPr>
              <a:t>Муниципальные правовые акты</a:t>
            </a:r>
          </a:p>
          <a:p>
            <a:pPr marL="514350" indent="-514350" algn="ctr">
              <a:buFont typeface="+mj-lt"/>
              <a:buAutoNum type="romanUcPeriod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</a:endParaRPr>
          </a:p>
          <a:p>
            <a:pPr marL="514350" indent="-514350" algn="ctr">
              <a:buFont typeface="+mj-lt"/>
              <a:buAutoNum type="romanUcPeriod"/>
            </a:pPr>
            <a:endParaRPr lang="ru-RU" dirty="0" smtClean="0">
              <a:latin typeface="Arial Narrow" pitchFamily="34" charset="0"/>
            </a:endParaRPr>
          </a:p>
          <a:p>
            <a:pPr marL="514350" indent="-514350" algn="ctr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ctr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ctr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514350" indent="-514350" algn="ctr"/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объединение 1"/>
          <p:cNvSpPr/>
          <p:nvPr/>
        </p:nvSpPr>
        <p:spPr>
          <a:xfrm>
            <a:off x="1763688" y="908720"/>
            <a:ext cx="5904656" cy="216024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Нормативные акты федеральных министерств, 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агентств,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служб</a:t>
            </a:r>
          </a:p>
          <a:p>
            <a:pPr algn="ctr"/>
            <a:endParaRPr lang="ru-RU" dirty="0"/>
          </a:p>
        </p:txBody>
      </p:sp>
      <p:sp>
        <p:nvSpPr>
          <p:cNvPr id="3" name="Блок-схема: извлечение 2"/>
          <p:cNvSpPr/>
          <p:nvPr/>
        </p:nvSpPr>
        <p:spPr>
          <a:xfrm>
            <a:off x="1475656" y="3429000"/>
            <a:ext cx="6552728" cy="280831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регулируют 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вопросы реализации полномочий органов местного самоуправления 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различных сферах</a:t>
            </a:r>
          </a:p>
          <a:p>
            <a:pPr algn="ctr"/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отраслях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83568" y="1268760"/>
            <a:ext cx="784887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0050" marR="0" lvl="0" indent="-4000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2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II. </a:t>
            </a:r>
            <a:r>
              <a:rPr kumimoji="0" lang="ru-RU" sz="3200" b="1" i="0" u="none" strike="noStrike" normalizeH="0" baseline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Нормативные акты</a:t>
            </a:r>
          </a:p>
          <a:p>
            <a:pPr marL="400050" marR="0" lvl="0" indent="-4000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normalizeH="0" baseline="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 субъектов РФ</a:t>
            </a:r>
          </a:p>
          <a:p>
            <a:pPr marL="400050" marR="0" lvl="0" indent="-4000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b="1" dirty="0" smtClean="0">
              <a:ln w="12700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400050" marR="0" lvl="0" indent="-4000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1. К</a:t>
            </a:r>
            <a:r>
              <a:rPr kumimoji="0" lang="ru-RU" sz="2400" b="1" u="none" strike="noStrike" normalizeH="0" baseline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онституции (уставы) субъектов РФ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2. З</a:t>
            </a:r>
            <a:r>
              <a:rPr kumimoji="0" lang="ru-RU" sz="2400" b="1" u="none" strike="noStrike" normalizeH="0" baseline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аконы субъектов РФ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normalizeH="0" baseline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2400" b="1" u="none" strike="noStrike" normalizeH="0" baseline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ные нормативные правовые акты субъектов РФ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u="none" strike="noStrike" normalizeH="0" baseline="0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регулируют вопросы организации и деятельности местного самоуправления на территории субъекта в порядке, установленном Федеральным Законом № 131-ФЗ </a:t>
            </a:r>
            <a:endParaRPr kumimoji="0" lang="ru-RU" sz="2000" b="1" u="none" strike="noStrike" normalizeH="0" baseline="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2892" y="692696"/>
            <a:ext cx="7659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Arial Black" pitchFamily="34" charset="0"/>
              </a:rPr>
              <a:t>Муниципальные правовые акты</a:t>
            </a:r>
            <a:endParaRPr lang="ru-RU" sz="32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556792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Устав муниципального образования</a:t>
            </a:r>
            <a:endParaRPr lang="ru-RU" sz="1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1556792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 референдума (схода граждан) муниципального образования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1556792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Совета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221088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Постановление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(распоряжение)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главы муниципального образования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4221088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Постановление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(распоряжение)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администрации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муниципального образования</a:t>
            </a:r>
            <a:endParaRPr lang="ru-RU" sz="16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4221088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Распоряжение (Приказ ) председателя комитета образования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администрации муниципального образования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76256" y="4221088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Соглашение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(договор)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между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администрацией муниципального образования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ОАО «Тантал»</a:t>
            </a:r>
          </a:p>
          <a:p>
            <a:pPr algn="ctr"/>
            <a:endParaRPr lang="ru-RU" sz="1400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абличка 5"/>
          <p:cNvSpPr/>
          <p:nvPr/>
        </p:nvSpPr>
        <p:spPr>
          <a:xfrm>
            <a:off x="4716016" y="1268760"/>
            <a:ext cx="3960440" cy="1944216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издаются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 процессе практического решения задач и осуществления функций местного самоуправления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</p:txBody>
      </p:sp>
      <p:sp>
        <p:nvSpPr>
          <p:cNvPr id="7" name="Табличка 6"/>
          <p:cNvSpPr/>
          <p:nvPr/>
        </p:nvSpPr>
        <p:spPr>
          <a:xfrm>
            <a:off x="539552" y="4581128"/>
            <a:ext cx="3888432" cy="1872208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устанавливают,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изменяют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 прекращают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Муниципально-правовые</a:t>
            </a: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отношения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>
            <a:stCxn id="10" idx="1"/>
          </p:cNvCxnSpPr>
          <p:nvPr/>
        </p:nvCxnSpPr>
        <p:spPr>
          <a:xfrm>
            <a:off x="2015716" y="3789040"/>
            <a:ext cx="360040" cy="864096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15" idx="0"/>
          </p:cNvCxnSpPr>
          <p:nvPr/>
        </p:nvCxnSpPr>
        <p:spPr>
          <a:xfrm>
            <a:off x="3203848" y="2204864"/>
            <a:ext cx="3528392" cy="2304256"/>
          </a:xfrm>
          <a:prstGeom prst="straightConnector1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Прямоугольник с одним вырезанным углом 9"/>
          <p:cNvSpPr/>
          <p:nvPr/>
        </p:nvSpPr>
        <p:spPr>
          <a:xfrm>
            <a:off x="827584" y="620688"/>
            <a:ext cx="2376264" cy="3168352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МПА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Табличка 14"/>
          <p:cNvSpPr/>
          <p:nvPr/>
        </p:nvSpPr>
        <p:spPr>
          <a:xfrm>
            <a:off x="4788024" y="4509120"/>
            <a:ext cx="3888432" cy="1944216"/>
          </a:xfrm>
          <a:prstGeom prst="plaqu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Могут быть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cap="all" dirty="0" smtClean="0">
              <a:ln w="900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Нормативного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или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ненормативного характера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endCxn id="6" idx="1"/>
          </p:cNvCxnSpPr>
          <p:nvPr/>
        </p:nvCxnSpPr>
        <p:spPr>
          <a:xfrm>
            <a:off x="3131840" y="2240868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980728"/>
            <a:ext cx="54360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solidFill>
                  <a:srgbClr val="C00000"/>
                </a:solidFill>
              </a:rPr>
              <a:t>депутаты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представительного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органа МО </a:t>
            </a:r>
          </a:p>
          <a:p>
            <a:pPr algn="r"/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глава МО </a:t>
            </a:r>
          </a:p>
          <a:p>
            <a:pPr algn="r"/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иные выборные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органы МО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руководитель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администрации МО</a:t>
            </a:r>
          </a:p>
          <a:p>
            <a:pPr algn="r"/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органы территориального общественного самоуправления МО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инициативные группы граждан МО</a:t>
            </a:r>
          </a:p>
          <a:p>
            <a:pPr algn="r"/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>
                <a:solidFill>
                  <a:srgbClr val="C00000"/>
                </a:solidFill>
              </a:rPr>
              <a:t>иные субъекты правотворческой инициативы, установленные Уставом МО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2339752" y="2924944"/>
            <a:ext cx="2091592" cy="369332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/>
              <a:t>могут вносить </a:t>
            </a:r>
            <a:endParaRPr lang="ru-RU" b="1" dirty="0"/>
          </a:p>
        </p:txBody>
      </p:sp>
      <p:pic>
        <p:nvPicPr>
          <p:cNvPr id="5" name="Picture 26" descr="Деловой этикет и деловой протоко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8914" y="620688"/>
            <a:ext cx="1467854" cy="1060117"/>
          </a:xfrm>
          <a:prstGeom prst="rect">
            <a:avLst/>
          </a:prstGeom>
          <a:noFill/>
        </p:spPr>
      </p:pic>
      <p:pic>
        <p:nvPicPr>
          <p:cNvPr id="6" name="Picture 12" descr="C:\Users\влад\AppData\Local\Microsoft\Windows\Temporary Internet Files\Content.IE5\J1KHR4KV\MC90008896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628800"/>
            <a:ext cx="683062" cy="792088"/>
          </a:xfrm>
          <a:prstGeom prst="rect">
            <a:avLst/>
          </a:prstGeom>
          <a:noFill/>
        </p:spPr>
      </p:pic>
      <p:pic>
        <p:nvPicPr>
          <p:cNvPr id="7" name="Рисунок 6" descr="https://im0-tub-ru.yandex.net/i?id=a1f82057c5a9ad22636760c85dea9edc&amp;n=2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204864"/>
            <a:ext cx="12241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7" descr="C:\Users\влад\AppData\Local\Microsoft\Windows\Temporary Internet Files\Content.IE5\9TF3MYMP\MC90043488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212976"/>
            <a:ext cx="931937" cy="9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C:\Users\влад\AppData\Local\Microsoft\Windows\Temporary Internet Files\Content.IE5\S1IKCKYR\MC900090344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684644"/>
            <a:ext cx="1152128" cy="86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7" descr="C:\Users\влад\AppData\Local\Microsoft\Windows\Temporary Internet Files\Content.IE5\S1IKCKYR\MC90023098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37691" y="4653136"/>
            <a:ext cx="1189213" cy="80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C:\Users\влад\AppData\Local\Microsoft\Windows\Temporary Internet Files\Content.IE5\9TF3MYMP\MC900432625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5517232"/>
            <a:ext cx="781819" cy="78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79512" y="1772816"/>
            <a:ext cx="2123728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Проекты</a:t>
            </a:r>
          </a:p>
          <a:p>
            <a:pPr algn="ctr"/>
            <a:r>
              <a:rPr lang="ru-RU" b="1" dirty="0" smtClean="0"/>
              <a:t>МПА</a:t>
            </a:r>
          </a:p>
          <a:p>
            <a:pPr algn="ctr"/>
            <a:endParaRPr lang="ru-RU" b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0"/>
                            </p:stCondLst>
                            <p:childTnLst>
                              <p:par>
                                <p:cTn id="98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88840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Устав муниципального образования</a:t>
            </a:r>
            <a:endParaRPr lang="ru-RU" sz="1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32240" y="1988840"/>
            <a:ext cx="1872208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 референдума (схода граждан) муниципального образования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10-конечная звезда 3"/>
          <p:cNvSpPr/>
          <p:nvPr/>
        </p:nvSpPr>
        <p:spPr>
          <a:xfrm>
            <a:off x="2771800" y="4221088"/>
            <a:ext cx="3744416" cy="2384405"/>
          </a:xfrm>
          <a:prstGeom prst="star10">
            <a:avLst>
              <a:gd name="adj" fmla="val 44419"/>
              <a:gd name="hf" fmla="val 10514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применяются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 всей территории муниципального образования.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2843808" y="620688"/>
            <a:ext cx="3528392" cy="1182291"/>
          </a:xfrm>
          <a:prstGeom prst="hexag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являются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актами высшей юридической силы 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15" name="Прямая со стрелкой 14"/>
          <p:cNvCxnSpPr>
            <a:stCxn id="2" idx="2"/>
            <a:endCxn id="4" idx="6"/>
          </p:cNvCxnSpPr>
          <p:nvPr/>
        </p:nvCxnSpPr>
        <p:spPr>
          <a:xfrm>
            <a:off x="1547664" y="4437112"/>
            <a:ext cx="1224133" cy="6077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2"/>
            <a:endCxn id="4" idx="0"/>
          </p:cNvCxnSpPr>
          <p:nvPr/>
        </p:nvCxnSpPr>
        <p:spPr>
          <a:xfrm flipH="1">
            <a:off x="6516219" y="4437112"/>
            <a:ext cx="1152125" cy="6077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" idx="0"/>
            <a:endCxn id="5" idx="3"/>
          </p:cNvCxnSpPr>
          <p:nvPr/>
        </p:nvCxnSpPr>
        <p:spPr>
          <a:xfrm flipV="1">
            <a:off x="1547664" y="1211834"/>
            <a:ext cx="1296144" cy="7770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" idx="0"/>
            <a:endCxn id="5" idx="0"/>
          </p:cNvCxnSpPr>
          <p:nvPr/>
        </p:nvCxnSpPr>
        <p:spPr>
          <a:xfrm flipH="1" flipV="1">
            <a:off x="6372200" y="1211834"/>
            <a:ext cx="1296144" cy="7770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9" name="Блок-схема: процесс 78"/>
          <p:cNvSpPr/>
          <p:nvPr/>
        </p:nvSpPr>
        <p:spPr>
          <a:xfrm>
            <a:off x="3347864" y="2780928"/>
            <a:ext cx="2520280" cy="864096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имеют прямое действие</a:t>
            </a:r>
            <a:endParaRPr lang="ru-RU" dirty="0"/>
          </a:p>
        </p:txBody>
      </p:sp>
      <p:cxnSp>
        <p:nvCxnSpPr>
          <p:cNvPr id="81" name="Прямая со стрелкой 80"/>
          <p:cNvCxnSpPr>
            <a:stCxn id="2" idx="3"/>
            <a:endCxn id="79" idx="1"/>
          </p:cNvCxnSpPr>
          <p:nvPr/>
        </p:nvCxnSpPr>
        <p:spPr>
          <a:xfrm>
            <a:off x="2483768" y="32129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stCxn id="3" idx="1"/>
            <a:endCxn id="79" idx="3"/>
          </p:cNvCxnSpPr>
          <p:nvPr/>
        </p:nvCxnSpPr>
        <p:spPr>
          <a:xfrm flipH="1">
            <a:off x="5868144" y="32129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1" animBg="1"/>
      <p:bldP spid="4" grpId="0" animBg="1"/>
      <p:bldP spid="5" grpId="0" animBg="1"/>
      <p:bldP spid="7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064896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Уставе муниципального образования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определяются:</a:t>
            </a:r>
            <a:endParaRPr lang="ru-RU" sz="24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8064896" cy="47705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наименование муниципального образования;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2) перечень вопросов местного значения;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3) формы, порядок и гарантии участия населения в решении вопросов местного значения;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4) структура и порядок формирования органов местного самоуправления;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5) наименования и полномочия выборных и иных органов местного самоуправления, должностных лиц местного самоуправления;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6) виды, порядок принятия, официального опубликования и вступления в силу  МПА;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7) срок полномочий представительного органа, депутатов, членов иных выборных органов, выборных должностных лиц, а также основания и порядок прекращения полномочий указанных органов и лиц;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8) виды ответственности ОМСУ и должностных лиц МСУ, основания наступления этой ответственности и порядок решения соответствующих вопросов;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9) порядок составления и рассмотрения проекта местного бюджета, его утверждения и исполнения, осуществления контроля за его исполнением, в соответствии с Бюджетным кодексом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Российской Федерации;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10) порядок внесения изменений и дополнений в Устав муниципального образования.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1944216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Устав муниципального образования</a:t>
            </a:r>
            <a:endParaRPr lang="ru-RU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429000"/>
            <a:ext cx="1944216" cy="24482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внесении изменений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Устав муниципального образования</a:t>
            </a:r>
            <a:endParaRPr lang="ru-RU" b="1" dirty="0">
              <a:ln w="10541" cmpd="sng">
                <a:solidFill>
                  <a:schemeClr val="tx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872" y="764704"/>
            <a:ext cx="5328592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подлежат обсуждению на публичных слушаниях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9872" y="2132856"/>
            <a:ext cx="5328592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утверждаются решением представительного органа. принятым 2/3 голосов от установленного числа депутатов или сходом граждан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3717032"/>
            <a:ext cx="5328592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подлежат государственной регистрации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9872" y="5085184"/>
            <a:ext cx="5328592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подлежат официальному опубликованию (обнародованию)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6309320"/>
            <a:ext cx="8676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Исполнитель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Акулова И.Г., депутат Совета МР «</a:t>
            </a:r>
            <a:r>
              <a:rPr lang="ru-RU" sz="1400" b="1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Балейский</a:t>
            </a: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район»</a:t>
            </a:r>
            <a:endParaRPr lang="ru-RU" sz="14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11560" y="355013"/>
            <a:ext cx="7848872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3200" b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Федеральные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imes New Roman" pitchFamily="18" charset="0"/>
                <a:cs typeface="Arial" pitchFamily="34" charset="0"/>
              </a:rPr>
              <a:t>нормативные акты:</a:t>
            </a:r>
            <a:endParaRPr kumimoji="0" lang="en-US" sz="3200" b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en-US" sz="2400" b="1" i="0" u="none" strike="noStrike" cap="all" normalizeH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Конституция РФ;</a:t>
            </a:r>
            <a:endParaRPr kumimoji="0" lang="en-US" sz="2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cap="all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федеральные законы;</a:t>
            </a:r>
            <a:endParaRPr kumimoji="0" lang="en-US" sz="2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cap="all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. указы и распоряжения Президента РФ;</a:t>
            </a:r>
            <a:endParaRPr kumimoji="0" lang="en-US" sz="2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cap="all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. постановления и распоряжения Правительства РФ;</a:t>
            </a:r>
            <a:endParaRPr kumimoji="0" lang="en-US" sz="2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cap="all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5.</a:t>
            </a:r>
            <a:r>
              <a:rPr kumimoji="0" lang="ru-RU" sz="2400" b="1" i="0" u="none" strike="noStrike" cap="all" normalizeH="0" baseline="0" dirty="0" smtClean="0">
                <a:ln w="1905">
                  <a:solidFill>
                    <a:sysClr val="windowText" lastClr="0000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  <a:ea typeface="Times New Roman" pitchFamily="18" charset="0"/>
                <a:cs typeface="Arial" pitchFamily="34" charset="0"/>
              </a:rPr>
              <a:t> нормативные правовые акты иных федеральных органов исполнительной власти;</a:t>
            </a:r>
            <a:endParaRPr kumimoji="0" lang="ru-RU" sz="2400" b="1" i="0" u="none" strike="noStrike" cap="all" normalizeH="0" baseline="0" dirty="0" smtClean="0">
              <a:ln w="1905">
                <a:solidFill>
                  <a:sysClr val="windowText" lastClr="0000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600" decel="1000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00" decel="100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600" decel="100000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600" decel="100000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00" decel="100000" fill="hold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0"/>
                            </p:stCondLst>
                            <p:childTnLst>
                              <p:par>
                                <p:cTn id="5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600" decel="100000"/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600" decel="100000" fill="hold"/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00" decel="100000" fill="hold"/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00" decel="100000" fill="hold"/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600" decel="100000"/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im1-tub-ru.yandex.net/i?id=af50f7888fc055a1a2f638b236ba5c78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2483768" cy="196294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2492896"/>
            <a:ext cx="84066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гарантированность местного самоуправления со стороны государства (статьи 12, 133);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самостоятельность местного самоуправления в пределах своих полномочий (статьи 12, 130, 131, 132);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организационная </a:t>
            </a:r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обособленность местного самоуправления от системы органов государственной власти (статья 12);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 осуществление местного самоуправления с учетом исторических и иных местных традиций (статья 131);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 возможность наделения органов местного самоуправления отдельными государственными полномочиями при условии передачи необходимых для реализации передаваемых полномочий материальных и финансовых средств (статья 132).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 обязательность соблюдения органами местного самоуправления Конституции Российской Федерации и законов.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59224" y="692696"/>
            <a:ext cx="698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20 из 137 её статей содержатся нормы, непосредственно касающиеся вопросов осуществления местного самоуправления, содержащие концептуальные положения по вопросам осуществления местного самоуправления:</a:t>
            </a:r>
            <a:endParaRPr lang="ru-RU" sz="16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3768" y="620688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 </a:t>
            </a:r>
          </a:p>
          <a:p>
            <a:r>
              <a:rPr lang="ru-RU" dirty="0" smtClean="0">
                <a:ln w="17780" cmpd="sng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Конституцией Российской Федерации</a:t>
            </a:r>
            <a:r>
              <a:rPr lang="ru-RU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ru-RU" dirty="0" smtClean="0">
              <a:ln w="17780" cmpd="sng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dirty="0" smtClean="0">
                <a:ln w="17780" cmpd="sng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устанавливает: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8" name="Picture 4" descr="C:\Users\Ирина\Downloads\b959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20688"/>
            <a:ext cx="1656184" cy="2304255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07704" y="1988840"/>
            <a:ext cx="70202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общие положения организации местного самоуправления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2) принципы территориальной организации местного самоуправления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3) перечень вопросов местного значения для каждого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вид</a:t>
            </a:r>
            <a:r>
              <a:rPr kumimoji="0" lang="ru-RU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 </a:t>
            </a:r>
            <a:r>
              <a:rPr kumimoji="0" lang="ru-RU" sz="1600" b="1" i="0" u="none" strike="noStrike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муниципального образования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501008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4) порядок наделения органов местного самоуправления отдельными государственными полномочиями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5) формы непосредственного осуществления населением местного самоуправления и участия населения в осуществлении местного самоуправления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6) систему органов и должностных лиц местного самоуправления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7) систему муниципальных правовых актов, порядок их подготовки, вступления в силу, приостановления действия и отмены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8) финансово-экономическую основу местного самоуправления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9) порядок осуществления межмуниципального сотрудничества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10) основания и виды ответственности органов и должностных лиц местного самоуправления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2248" y="2276872"/>
            <a:ext cx="971741" cy="2154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октября 2003 г.</a:t>
            </a:r>
            <a:endParaRPr lang="ru-RU" sz="8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620688"/>
            <a:ext cx="16206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Федеральный закон </a:t>
            </a: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endParaRPr lang="ru-RU" sz="800" b="1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/>
            <a:r>
              <a:rPr lang="ru-RU" sz="800" b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№ </a:t>
            </a:r>
            <a:r>
              <a:rPr lang="ru-RU" sz="8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131-ФЗ 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800" decel="100000" fill="hold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6000"/>
                            </p:stCondLst>
                            <p:childTnLst>
                              <p:par>
                                <p:cTn id="5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00" decel="100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0"/>
                            </p:stCondLst>
                            <p:childTnLst>
                              <p:par>
                                <p:cTn id="7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0" decel="100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7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800" decel="100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4000"/>
                            </p:stCondLst>
                            <p:childTnLst>
                              <p:par>
                                <p:cTn id="8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800" decel="100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6000"/>
                            </p:stCondLst>
                            <p:childTnLst>
                              <p:par>
                                <p:cTn id="9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800" decel="100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27584" y="692696"/>
            <a:ext cx="7632848" cy="122413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rgbClr val="036107"/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Кодификационные законы, содержащие нормы, по вопросам организации местного самоуправления в разных сферах деятельности</a:t>
            </a:r>
          </a:p>
          <a:p>
            <a:endParaRPr lang="ru-RU" b="1" cap="all" dirty="0">
              <a:ln w="0">
                <a:solidFill>
                  <a:srgbClr val="036107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79912" y="2060848"/>
            <a:ext cx="1728192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Бюджетный</a:t>
            </a:r>
          </a:p>
          <a:p>
            <a:pPr algn="ctr"/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кодекс РФ</a:t>
            </a:r>
          </a:p>
          <a:p>
            <a:pPr algn="ctr"/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2" name="Picture 5" descr="C:\Users\Ирина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140968"/>
            <a:ext cx="643508" cy="69713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372200" y="2060848"/>
            <a:ext cx="1728192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Гражданскийкодекс</a:t>
            </a:r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РФ</a:t>
            </a:r>
          </a:p>
          <a:p>
            <a:pPr algn="ctr"/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4" name="Picture 5" descr="C:\Users\Ирина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140968"/>
            <a:ext cx="643508" cy="697134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220072" y="4437112"/>
            <a:ext cx="1728192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Земельный кодекс РФ</a:t>
            </a:r>
          </a:p>
          <a:p>
            <a:pPr algn="ctr"/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6" name="Picture 5" descr="C:\Users\Ирина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540178"/>
            <a:ext cx="643508" cy="6971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2060848"/>
            <a:ext cx="1728192" cy="22159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Налоговый</a:t>
            </a:r>
          </a:p>
          <a:p>
            <a:pPr algn="ctr"/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кодекс РФ</a:t>
            </a:r>
          </a:p>
          <a:p>
            <a:pPr algn="ctr"/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78582" y="4472856"/>
            <a:ext cx="1728192" cy="2231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11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Градостроительный</a:t>
            </a:r>
          </a:p>
          <a:p>
            <a:pPr algn="ctr"/>
            <a:r>
              <a:rPr lang="ru-RU" sz="1100" b="1" dirty="0" smtClean="0">
                <a:ln w="18415" cmpd="sng">
                  <a:solidFill>
                    <a:srgbClr val="FFFFFF"/>
                  </a:solidFill>
                  <a:prstDash val="solid"/>
                </a:ln>
                <a:noFill/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кодекс РФ</a:t>
            </a:r>
          </a:p>
          <a:p>
            <a:pPr algn="ctr"/>
            <a:endParaRPr lang="ru-RU" sz="11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noFill/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 smtClean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b="1" cap="all" dirty="0">
              <a:ln w="0">
                <a:solidFill>
                  <a:srgbClr val="00B050"/>
                </a:solidFill>
              </a:ln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8" name="Picture 5" descr="C:\Users\Ирина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5445224"/>
            <a:ext cx="643508" cy="697134"/>
          </a:xfrm>
          <a:prstGeom prst="rect">
            <a:avLst/>
          </a:prstGeom>
          <a:noFill/>
        </p:spPr>
      </p:pic>
      <p:pic>
        <p:nvPicPr>
          <p:cNvPr id="10" name="Picture 5" descr="C:\Users\Ирина\Downloads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140968"/>
            <a:ext cx="643508" cy="69713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3" grpId="0" animBg="1"/>
      <p:bldP spid="15" grpId="0" animBg="1"/>
      <p:bldP spid="5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Шестиугольник 6"/>
          <p:cNvSpPr/>
          <p:nvPr/>
        </p:nvSpPr>
        <p:spPr>
          <a:xfrm>
            <a:off x="4716016" y="3356992"/>
            <a:ext cx="3960440" cy="2952328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естиугольник 5"/>
          <p:cNvSpPr/>
          <p:nvPr/>
        </p:nvSpPr>
        <p:spPr>
          <a:xfrm>
            <a:off x="683568" y="3356992"/>
            <a:ext cx="3888432" cy="2952328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043608" y="980728"/>
            <a:ext cx="7308304" cy="1800200"/>
          </a:xfrm>
          <a:prstGeom prst="downArrowCallout">
            <a:avLst>
              <a:gd name="adj1" fmla="val 18339"/>
              <a:gd name="adj2" fmla="val 25000"/>
              <a:gd name="adj3" fmla="val 25000"/>
              <a:gd name="adj4" fmla="val 5977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n>
                  <a:solidFill>
                    <a:srgbClr val="036107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Федеральные законы, регулирующие</a:t>
            </a: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n>
                  <a:solidFill>
                    <a:srgbClr val="036107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вопросы местного самоуправления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572000" y="3356992"/>
            <a:ext cx="38884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2 группа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z="2000" dirty="0" smtClean="0"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законы,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0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егулирующие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отдельные отрасли 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или сферы</a:t>
            </a: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общественной жизни</a:t>
            </a:r>
            <a:r>
              <a:rPr kumimoji="0" lang="ru-RU" sz="2400" b="0" u="none" strike="noStrike" cap="none" normalizeH="0" baseline="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400" b="0" u="none" strike="noStrike" cap="none" normalizeH="0" baseline="0" dirty="0" smtClean="0">
              <a:ln>
                <a:solidFill>
                  <a:srgbClr val="036107"/>
                </a:solidFill>
              </a:ln>
              <a:solidFill>
                <a:srgbClr val="036107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356992"/>
            <a:ext cx="3744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1 группа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законы, 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регулирующие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отдельные вопросы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муниципального</a:t>
            </a:r>
          </a:p>
          <a:p>
            <a:pPr lvl="0" indent="4572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n>
                  <a:solidFill>
                    <a:srgbClr val="036107"/>
                  </a:solidFill>
                </a:ln>
                <a:solidFill>
                  <a:srgbClr val="036107"/>
                </a:solidFill>
                <a:latin typeface="Arial Black" pitchFamily="34" charset="0"/>
                <a:ea typeface="Times New Roman" pitchFamily="18" charset="0"/>
                <a:cs typeface="Arial" pitchFamily="34" charset="0"/>
              </a:rPr>
              <a:t>управления </a:t>
            </a:r>
            <a:endParaRPr lang="ru-RU" sz="2000" dirty="0" smtClean="0">
              <a:ln>
                <a:solidFill>
                  <a:srgbClr val="036107"/>
                </a:solidFill>
              </a:ln>
              <a:solidFill>
                <a:srgbClr val="036107"/>
              </a:solidFill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im1-tub-ru.yandex.net/i?id=af50f7888fc055a1a2f638b236ba5c78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483974" cy="1963105"/>
          </a:xfrm>
          <a:prstGeom prst="rect">
            <a:avLst/>
          </a:prstGeom>
          <a:noFill/>
        </p:spPr>
      </p:pic>
      <p:sp>
        <p:nvSpPr>
          <p:cNvPr id="4" name="Выноска со стрелкой вниз 3"/>
          <p:cNvSpPr/>
          <p:nvPr/>
        </p:nvSpPr>
        <p:spPr>
          <a:xfrm>
            <a:off x="1547664" y="548680"/>
            <a:ext cx="6120680" cy="1584176"/>
          </a:xfrm>
          <a:prstGeom prst="downArrowCallout">
            <a:avLst>
              <a:gd name="adj1" fmla="val 15538"/>
              <a:gd name="adj2" fmla="val 27839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Указы Президента РФ. </a:t>
            </a:r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060848"/>
            <a:ext cx="23022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издаются на основе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07696" y="2420888"/>
            <a:ext cx="2736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для восполнения пробелов в законодательном правовом урегулировании местного самоуправления</a:t>
            </a:r>
            <a:endParaRPr lang="ru-RU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2492896"/>
            <a:ext cx="1440160" cy="194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pPr algn="ctr"/>
            <a:endParaRPr lang="ru-RU" sz="1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pPr algn="ctr"/>
            <a:r>
              <a:rPr lang="ru-RU" sz="1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Федеральный</a:t>
            </a:r>
          </a:p>
          <a:p>
            <a:pPr algn="ctr"/>
            <a:r>
              <a:rPr lang="ru-RU" sz="1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Закон</a:t>
            </a:r>
            <a:endParaRPr lang="ru-RU" sz="14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23557" name="Picture 5" descr="C:\Users\Ирина\Downloads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636912"/>
            <a:ext cx="643508" cy="697134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5148064" y="2492896"/>
            <a:ext cx="1440160" cy="19442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pPr algn="ctr"/>
            <a:endParaRPr lang="ru-RU" sz="1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pPr algn="ctr"/>
            <a:r>
              <a:rPr lang="ru-RU" sz="1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Федеральный</a:t>
            </a:r>
          </a:p>
          <a:p>
            <a:pPr algn="ctr"/>
            <a:r>
              <a:rPr lang="ru-RU" sz="1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Закон</a:t>
            </a:r>
            <a:endParaRPr lang="ru-RU" sz="14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19" name="Picture 5" descr="C:\Users\Ирина\Downloads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636912"/>
            <a:ext cx="643508" cy="697134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4860032" y="4869160"/>
            <a:ext cx="28803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algn="ctr"/>
            <a:r>
              <a:rPr lang="ru-RU" sz="2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также </a:t>
            </a:r>
            <a:r>
              <a:rPr lang="ru-RU" sz="2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является</a:t>
            </a:r>
            <a:endParaRPr lang="ru-RU" sz="200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pPr algn="ctr"/>
            <a:r>
              <a:rPr lang="ru-RU" sz="2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источником права </a:t>
            </a:r>
          </a:p>
          <a:p>
            <a:endParaRPr lang="ru-RU" sz="2000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  <a:p>
            <a:r>
              <a:rPr lang="ru-RU" sz="2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</a:t>
            </a:r>
            <a:endParaRPr lang="ru-RU" sz="20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2852936"/>
            <a:ext cx="1712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в их развитие</a:t>
            </a:r>
          </a:p>
          <a:p>
            <a:pPr algn="ctr"/>
            <a:r>
              <a:rPr lang="ru-RU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или </a:t>
            </a:r>
            <a:endParaRPr lang="ru-RU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23558" name="Picture 6" descr="C:\Users\Ирина\Downloads\v157821_preview_f2d01180794e2b9a753295d729a0553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4869160"/>
            <a:ext cx="2520983" cy="1661557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600" decel="100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6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00" decel="100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2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2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3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право 1"/>
          <p:cNvSpPr/>
          <p:nvPr/>
        </p:nvSpPr>
        <p:spPr>
          <a:xfrm>
            <a:off x="611560" y="2276872"/>
            <a:ext cx="3672408" cy="1944216"/>
          </a:xfrm>
          <a:prstGeom prst="rightArrowCallout">
            <a:avLst>
              <a:gd name="adj1" fmla="val 15392"/>
              <a:gd name="adj2" fmla="val 21797"/>
              <a:gd name="adj3" fmla="val 43415"/>
              <a:gd name="adj4" fmla="val 6497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sz="2000" dirty="0" smtClean="0">
                <a:ln w="1841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Постановления </a:t>
            </a:r>
          </a:p>
          <a:p>
            <a:pPr algn="ctr"/>
            <a:r>
              <a:rPr lang="ru-RU" sz="2000" dirty="0" smtClean="0">
                <a:ln w="1841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распоряжения Правительства РФ</a:t>
            </a:r>
          </a:p>
          <a:p>
            <a:pPr algn="ctr"/>
            <a:endParaRPr lang="ru-RU" dirty="0">
              <a:ln w="18415" cmpd="sng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4860032" y="1412776"/>
            <a:ext cx="3744416" cy="3672408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n w="18415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развивают и конкретизируют содержащиеся в законах, указах Президента РФ нормы по вопросам местного самоуправления.</a:t>
            </a:r>
          </a:p>
          <a:p>
            <a:pPr algn="ctr"/>
            <a:endParaRPr lang="ru-RU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2492896"/>
            <a:ext cx="3096344" cy="20882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Постановления Конституционного</a:t>
            </a:r>
          </a:p>
          <a:p>
            <a:pPr algn="ctr"/>
            <a:r>
              <a:rPr lang="ru-RU" sz="2000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 Суда РФ </a:t>
            </a:r>
            <a:endParaRPr lang="ru-RU" sz="20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764704"/>
            <a:ext cx="489654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имеют общеобязательный характер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1844824"/>
            <a:ext cx="4896544" cy="12618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содержат комплекс положений, </a:t>
            </a:r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имеющих нормативный характер </a:t>
            </a:r>
          </a:p>
          <a:p>
            <a:endParaRPr lang="ru-RU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3212976"/>
            <a:ext cx="489654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600" dirty="0" smtClean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вступают в силу немедленно </a:t>
            </a:r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после провозглашения</a:t>
            </a:r>
          </a:p>
          <a:p>
            <a:pPr algn="ctr"/>
            <a:endParaRPr lang="ru-RU" sz="16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4581128"/>
            <a:ext cx="489654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 smtClean="0">
              <a:ln>
                <a:solidFill>
                  <a:srgbClr val="FFC000"/>
                </a:solidFill>
              </a:ln>
              <a:solidFill>
                <a:srgbClr val="FFC000"/>
              </a:solidFill>
            </a:endParaRPr>
          </a:p>
          <a:p>
            <a:pPr algn="ctr"/>
            <a:r>
              <a:rPr lang="ru-RU" sz="20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действуют непосредственно</a:t>
            </a:r>
          </a:p>
          <a:p>
            <a:pPr algn="ctr"/>
            <a:endParaRPr lang="ru-RU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995936" y="5671701"/>
            <a:ext cx="4896544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не подлежат утверждению другими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органами и должностными</a:t>
            </a:r>
            <a:r>
              <a:rPr kumimoji="0" lang="ru-RU" sz="2000" b="0" i="0" u="none" strike="noStrike" cap="none" normalizeH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ea typeface="Times New Roman" pitchFamily="18" charset="0"/>
                <a:cs typeface="Times New Roman" pitchFamily="18" charset="0"/>
              </a:rPr>
              <a:t>лицами.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3" idx="3"/>
            <a:endCxn id="25601" idx="1"/>
          </p:cNvCxnSpPr>
          <p:nvPr/>
        </p:nvCxnSpPr>
        <p:spPr>
          <a:xfrm>
            <a:off x="3275856" y="3537012"/>
            <a:ext cx="720080" cy="2673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3"/>
            <a:endCxn id="7" idx="1"/>
          </p:cNvCxnSpPr>
          <p:nvPr/>
        </p:nvCxnSpPr>
        <p:spPr>
          <a:xfrm>
            <a:off x="3275856" y="3537012"/>
            <a:ext cx="720080" cy="1521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3" idx="3"/>
            <a:endCxn id="6" idx="1"/>
          </p:cNvCxnSpPr>
          <p:nvPr/>
        </p:nvCxnSpPr>
        <p:spPr>
          <a:xfrm>
            <a:off x="3275856" y="3537012"/>
            <a:ext cx="720080" cy="276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3" idx="3"/>
            <a:endCxn id="5" idx="1"/>
          </p:cNvCxnSpPr>
          <p:nvPr/>
        </p:nvCxnSpPr>
        <p:spPr>
          <a:xfrm flipV="1">
            <a:off x="3275856" y="2475766"/>
            <a:ext cx="720080" cy="1061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3" idx="3"/>
            <a:endCxn id="4" idx="1"/>
          </p:cNvCxnSpPr>
          <p:nvPr/>
        </p:nvCxnSpPr>
        <p:spPr>
          <a:xfrm flipV="1">
            <a:off x="3275856" y="1241758"/>
            <a:ext cx="720080" cy="2295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2560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2948</TotalTime>
  <Words>782</Words>
  <Application>Microsoft Office PowerPoint</Application>
  <PresentationFormat>Экран (4:3)</PresentationFormat>
  <Paragraphs>272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User</cp:lastModifiedBy>
  <cp:revision>300</cp:revision>
  <dcterms:created xsi:type="dcterms:W3CDTF">2015-06-15T07:46:09Z</dcterms:created>
  <dcterms:modified xsi:type="dcterms:W3CDTF">2023-06-07T03:30:35Z</dcterms:modified>
</cp:coreProperties>
</file>